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1" r:id="rId2"/>
    <p:sldId id="262" r:id="rId3"/>
    <p:sldId id="809" r:id="rId4"/>
    <p:sldId id="80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F70AD5-62C6-4CCE-8526-8A0F9F1228AC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378B0-DB4A-4E1C-92A7-043ECCF4828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07319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709C828-9212-4473-81D2-5A4D536A377A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657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C2D6E-4648-4D92-9B37-129D9096BBC8}" type="slidenum">
              <a:rPr lang="en-MY" smtClean="0"/>
              <a:t>2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37385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9C828-9212-4473-81D2-5A4D536A377A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80672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709C828-9212-4473-81D2-5A4D536A377A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8352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3A057-8FA3-4CBA-B93E-3EBE8A7F2D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3D8D5-CFF8-4DB6-81DC-7624166BEE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B6E6C-D853-41FA-9B60-E483A861F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014EE-9B07-4F07-B1E8-CE54B980A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97504-44A9-4E92-843A-D6FACCCB2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17891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B2EAC-A5E4-4E9F-9ECE-DEE9E7E8F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7DF61B-DC75-4155-9A77-69146E2D4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BDF17-FFFA-43A9-A3A1-801619417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C12B6-8998-497B-82DA-E1676ADA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B00CE-652C-4B61-82B2-4361AA2A5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47261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CC338A-DC23-454C-8735-C437FC657D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93BDD5-9A64-46FA-8039-1A4A645AC0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7A11A-A1DC-4A69-BA78-02313BB60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E2838-6174-4DFC-B6CF-7CC55875A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A9E39-6398-4EFE-A113-AA8CE4A35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423631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4513" y="83050"/>
            <a:ext cx="4958080" cy="561385"/>
          </a:xfrm>
          <a:prstGeom prst="rect">
            <a:avLst/>
          </a:prstGeom>
        </p:spPr>
        <p:txBody>
          <a:bodyPr/>
          <a:lstStyle>
            <a:lvl1pPr algn="l"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9852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4513" y="83050"/>
            <a:ext cx="4958080" cy="561385"/>
          </a:xfrm>
          <a:prstGeom prst="rect">
            <a:avLst/>
          </a:prstGeom>
        </p:spPr>
        <p:txBody>
          <a:bodyPr/>
          <a:lstStyle>
            <a:lvl1pPr algn="l"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198629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4513" y="83050"/>
            <a:ext cx="4958080" cy="561385"/>
          </a:xfrm>
          <a:prstGeom prst="rect">
            <a:avLst/>
          </a:prstGeom>
        </p:spPr>
        <p:txBody>
          <a:bodyPr/>
          <a:lstStyle>
            <a:lvl1pPr algn="l"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513277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4513" y="83050"/>
            <a:ext cx="4958080" cy="561385"/>
          </a:xfrm>
          <a:prstGeom prst="rect">
            <a:avLst/>
          </a:prstGeom>
        </p:spPr>
        <p:txBody>
          <a:bodyPr/>
          <a:lstStyle>
            <a:lvl1pPr algn="l">
              <a:defRPr sz="28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917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7C888-79FF-45E4-81D6-4ED97AA41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C7B91-6CDD-40D3-83DA-6B704C828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7F4DB-CB9A-4AFB-B0F0-12692D1F8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DD19D-1C69-4021-B01D-011AA354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5FEDA-6B39-4EAA-BE17-8DB55EC72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82773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0000C-896D-4538-AA31-454BEF077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00F9AF-42C7-4418-8823-A66F064E7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3EDA9-A042-45B3-95C4-B4D93B497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AB77E-C2A7-4F77-ABAD-68EBE773E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9DA2C-F51C-4816-ABCB-437810E03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466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E22-1CE0-4C1F-B6DE-52B9E65F2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7C445-BD99-419E-92F4-F0B213A072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A89796-B008-4E8C-8A0B-4C46A2A06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DAA77F-A134-4BCF-94F3-772BA007D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45C9B-3200-4149-91A8-C8D14597E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7AE46-676D-4F5E-86D3-7CC391514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36877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28D95-79D6-4922-BD24-A87E88A2B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A1F2BC-4C22-45C8-A078-DF11EE0179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5C76D0-8C41-4AE2-A151-E87B2A0431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898593-9BA7-4E1E-AA2A-AB418D493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C4295D-0945-43B3-802F-6069F6BF54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8A9DA2-9E90-409D-A623-E8B63C57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2D27C9-EED7-4FA5-88E9-B922C9CBC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FEAA2D-B1AE-45FA-BEF6-2F72D217E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28534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16E5B-5A07-4300-8948-E79E2FC47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6A636A-89E6-4C13-95F0-D41BF421E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9792F5-FB50-4099-B153-E5926BB6E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3E6DA1-DF73-4C5D-AE3D-A9F93D285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67597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81945F-C3C2-4082-9412-F861D953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9B8A42-936E-4714-9C60-A250191CB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934B64-3052-415C-A8A5-4BF9017F5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79940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7D76A-DD28-4FC1-AFA0-5D28EF928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C1F0A-9984-4055-BD66-76B04790B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251FE2-8AE5-4C95-BC47-6B44845455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47477-DC77-4161-832B-6612989E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6B7A84-387F-4677-80B4-09BE9F45B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E5BB1B-9385-4EA3-A076-D0A4FE965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858736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4BE35-28C6-4A65-B4BB-20B688B31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635E0B-75F4-41BC-9D00-AF0FB840F3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3F044C-6180-4FE2-9BB5-279402E7D0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5747FF-36FC-4379-9FA0-5EEF3BF0E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94E10-10C3-4F4F-906A-E7E29FEDA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870718-4EBD-47F4-8E26-F606D534F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6116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C7FD64-E447-4254-AE13-53FB49B38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E94B1E-7C49-43BC-BDBB-4E0B9A7F40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9B730-3A44-4DD3-9601-2ACAA2CB20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42E85-0A4F-4914-B529-04AD3899093B}" type="datetimeFigureOut">
              <a:rPr lang="en-MY" smtClean="0"/>
              <a:t>10/1/2020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3A4C3-CAA2-439B-8370-26582FA136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DBAAF-94E7-4F83-B247-413DD328C2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BD5BE-CA0D-44AC-A0EA-EB00CE4A17F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6159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roup 214">
            <a:extLst>
              <a:ext uri="{FF2B5EF4-FFF2-40B4-BE49-F238E27FC236}">
                <a16:creationId xmlns:a16="http://schemas.microsoft.com/office/drawing/2014/main" id="{B59B8290-AFF4-48D7-9794-232DF9AEF169}"/>
              </a:ext>
            </a:extLst>
          </p:cNvPr>
          <p:cNvGrpSpPr/>
          <p:nvPr/>
        </p:nvGrpSpPr>
        <p:grpSpPr>
          <a:xfrm rot="16200000">
            <a:off x="1672523" y="1797037"/>
            <a:ext cx="4931242" cy="2979278"/>
            <a:chOff x="245661" y="1078259"/>
            <a:chExt cx="8724409" cy="4585562"/>
          </a:xfrm>
        </p:grpSpPr>
        <p:pic>
          <p:nvPicPr>
            <p:cNvPr id="216" name="Picture 215">
              <a:extLst>
                <a:ext uri="{FF2B5EF4-FFF2-40B4-BE49-F238E27FC236}">
                  <a16:creationId xmlns:a16="http://schemas.microsoft.com/office/drawing/2014/main" id="{936A2A45-FA55-44C5-A374-471FBFC4DB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5661" y="1078259"/>
              <a:ext cx="8724409" cy="4585562"/>
            </a:xfrm>
            <a:prstGeom prst="rect">
              <a:avLst/>
            </a:prstGeom>
          </p:spPr>
        </p:pic>
        <p:sp>
          <p:nvSpPr>
            <p:cNvPr id="217" name="Freeform 2">
              <a:extLst>
                <a:ext uri="{FF2B5EF4-FFF2-40B4-BE49-F238E27FC236}">
                  <a16:creationId xmlns:a16="http://schemas.microsoft.com/office/drawing/2014/main" id="{070AC692-60A2-46A5-B440-F5D1CF2A32BC}"/>
                </a:ext>
              </a:extLst>
            </p:cNvPr>
            <p:cNvSpPr/>
            <p:nvPr/>
          </p:nvSpPr>
          <p:spPr bwMode="auto">
            <a:xfrm>
              <a:off x="401935" y="3060795"/>
              <a:ext cx="6350557" cy="615830"/>
            </a:xfrm>
            <a:custGeom>
              <a:avLst/>
              <a:gdLst>
                <a:gd name="connsiteX0" fmla="*/ 45218 w 6350558"/>
                <a:gd name="connsiteY0" fmla="*/ 0 h 3903784"/>
                <a:gd name="connsiteX1" fmla="*/ 6280220 w 6350558"/>
                <a:gd name="connsiteY1" fmla="*/ 20096 h 3903784"/>
                <a:gd name="connsiteX2" fmla="*/ 6310365 w 6350558"/>
                <a:gd name="connsiteY2" fmla="*/ 1552470 h 3903784"/>
                <a:gd name="connsiteX3" fmla="*/ 4813161 w 6350558"/>
                <a:gd name="connsiteY3" fmla="*/ 1567542 h 3903784"/>
                <a:gd name="connsiteX4" fmla="*/ 4833257 w 6350558"/>
                <a:gd name="connsiteY4" fmla="*/ 2255855 h 3903784"/>
                <a:gd name="connsiteX5" fmla="*/ 6315389 w 6350558"/>
                <a:gd name="connsiteY5" fmla="*/ 2230734 h 3903784"/>
                <a:gd name="connsiteX6" fmla="*/ 6350558 w 6350558"/>
                <a:gd name="connsiteY6" fmla="*/ 3808325 h 3903784"/>
                <a:gd name="connsiteX7" fmla="*/ 0 w 6350558"/>
                <a:gd name="connsiteY7" fmla="*/ 3903784 h 3903784"/>
                <a:gd name="connsiteX8" fmla="*/ 0 w 6350558"/>
                <a:gd name="connsiteY8" fmla="*/ 3562140 h 3903784"/>
                <a:gd name="connsiteX9" fmla="*/ 85411 w 6350558"/>
                <a:gd name="connsiteY9" fmla="*/ 3501850 h 3903784"/>
                <a:gd name="connsiteX10" fmla="*/ 140677 w 6350558"/>
                <a:gd name="connsiteY10" fmla="*/ 3516923 h 3903784"/>
                <a:gd name="connsiteX11" fmla="*/ 165798 w 6350558"/>
                <a:gd name="connsiteY11" fmla="*/ 3486778 h 3903784"/>
                <a:gd name="connsiteX12" fmla="*/ 180870 w 6350558"/>
                <a:gd name="connsiteY12" fmla="*/ 3436536 h 3903784"/>
                <a:gd name="connsiteX13" fmla="*/ 140677 w 6350558"/>
                <a:gd name="connsiteY13" fmla="*/ 3411415 h 3903784"/>
                <a:gd name="connsiteX14" fmla="*/ 55266 w 6350558"/>
                <a:gd name="connsiteY14" fmla="*/ 3416439 h 3903784"/>
                <a:gd name="connsiteX15" fmla="*/ 0 w 6350558"/>
                <a:gd name="connsiteY15" fmla="*/ 3371222 h 3903784"/>
                <a:gd name="connsiteX16" fmla="*/ 45218 w 6350558"/>
                <a:gd name="connsiteY16" fmla="*/ 0 h 3903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50558" h="3903784">
                  <a:moveTo>
                    <a:pt x="45218" y="0"/>
                  </a:moveTo>
                  <a:lnTo>
                    <a:pt x="6280220" y="20096"/>
                  </a:lnTo>
                  <a:lnTo>
                    <a:pt x="6310365" y="1552470"/>
                  </a:lnTo>
                  <a:lnTo>
                    <a:pt x="4813161" y="1567542"/>
                  </a:lnTo>
                  <a:lnTo>
                    <a:pt x="4833257" y="2255855"/>
                  </a:lnTo>
                  <a:lnTo>
                    <a:pt x="6315389" y="2230734"/>
                  </a:lnTo>
                  <a:lnTo>
                    <a:pt x="6350558" y="3808325"/>
                  </a:lnTo>
                  <a:lnTo>
                    <a:pt x="0" y="3903784"/>
                  </a:lnTo>
                  <a:lnTo>
                    <a:pt x="0" y="3562140"/>
                  </a:lnTo>
                  <a:lnTo>
                    <a:pt x="85411" y="3501850"/>
                  </a:lnTo>
                  <a:lnTo>
                    <a:pt x="140677" y="3516923"/>
                  </a:lnTo>
                  <a:lnTo>
                    <a:pt x="165798" y="3486778"/>
                  </a:lnTo>
                  <a:lnTo>
                    <a:pt x="180870" y="3436536"/>
                  </a:lnTo>
                  <a:lnTo>
                    <a:pt x="140677" y="3411415"/>
                  </a:lnTo>
                  <a:lnTo>
                    <a:pt x="55266" y="3416439"/>
                  </a:lnTo>
                  <a:lnTo>
                    <a:pt x="0" y="3371222"/>
                  </a:lnTo>
                  <a:lnTo>
                    <a:pt x="45218" y="0"/>
                  </a:lnTo>
                  <a:close/>
                </a:path>
              </a:pathLst>
            </a:custGeom>
            <a:noFill/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2000">
                <a:latin typeface="Arial" charset="0"/>
                <a:cs typeface="Arial" charset="0"/>
              </a:endParaRPr>
            </a:p>
          </p:txBody>
        </p:sp>
        <p:sp>
          <p:nvSpPr>
            <p:cNvPr id="218" name="Freeform 4">
              <a:extLst>
                <a:ext uri="{FF2B5EF4-FFF2-40B4-BE49-F238E27FC236}">
                  <a16:creationId xmlns:a16="http://schemas.microsoft.com/office/drawing/2014/main" id="{9AAAA526-9DB5-4A03-825D-91535705DBF5}"/>
                </a:ext>
              </a:extLst>
            </p:cNvPr>
            <p:cNvSpPr/>
            <p:nvPr/>
          </p:nvSpPr>
          <p:spPr bwMode="auto">
            <a:xfrm>
              <a:off x="839039" y="2905045"/>
              <a:ext cx="1939332" cy="615830"/>
            </a:xfrm>
            <a:custGeom>
              <a:avLst/>
              <a:gdLst>
                <a:gd name="connsiteX0" fmla="*/ 10049 w 1939332"/>
                <a:gd name="connsiteY0" fmla="*/ 0 h 1140488"/>
                <a:gd name="connsiteX1" fmla="*/ 1939332 w 1939332"/>
                <a:gd name="connsiteY1" fmla="*/ 5025 h 1140488"/>
                <a:gd name="connsiteX2" fmla="*/ 1939332 w 1939332"/>
                <a:gd name="connsiteY2" fmla="*/ 1125416 h 1140488"/>
                <a:gd name="connsiteX3" fmla="*/ 0 w 1939332"/>
                <a:gd name="connsiteY3" fmla="*/ 1140488 h 1140488"/>
                <a:gd name="connsiteX4" fmla="*/ 10049 w 1939332"/>
                <a:gd name="connsiteY4" fmla="*/ 0 h 1140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9332" h="1140488">
                  <a:moveTo>
                    <a:pt x="10049" y="0"/>
                  </a:moveTo>
                  <a:lnTo>
                    <a:pt x="1939332" y="5025"/>
                  </a:lnTo>
                  <a:lnTo>
                    <a:pt x="1939332" y="1125416"/>
                  </a:lnTo>
                  <a:lnTo>
                    <a:pt x="0" y="1140488"/>
                  </a:lnTo>
                  <a:cubicBezTo>
                    <a:pt x="3350" y="760325"/>
                    <a:pt x="6699" y="380163"/>
                    <a:pt x="10049" y="0"/>
                  </a:cubicBezTo>
                  <a:close/>
                </a:path>
              </a:pathLst>
            </a:custGeom>
            <a:noFill/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2000">
                <a:latin typeface="Arial" charset="0"/>
                <a:cs typeface="Arial" charset="0"/>
              </a:endParaRPr>
            </a:p>
          </p:txBody>
        </p:sp>
      </p:grpSp>
      <p:sp>
        <p:nvSpPr>
          <p:cNvPr id="95234" name="Title 1"/>
          <p:cNvSpPr>
            <a:spLocks noGrp="1"/>
          </p:cNvSpPr>
          <p:nvPr>
            <p:ph type="title"/>
          </p:nvPr>
        </p:nvSpPr>
        <p:spPr bwMode="auto">
          <a:xfrm>
            <a:off x="3467100" y="36514"/>
            <a:ext cx="2947694" cy="555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altLang="en-US" sz="2400"/>
              <a:t>MB Pan Assembly</a:t>
            </a:r>
          </a:p>
        </p:txBody>
      </p:sp>
      <p:sp>
        <p:nvSpPr>
          <p:cNvPr id="16" name="Text Placeholder 8"/>
          <p:cNvSpPr txBox="1">
            <a:spLocks/>
          </p:cNvSpPr>
          <p:nvPr/>
        </p:nvSpPr>
        <p:spPr bwMode="auto">
          <a:xfrm>
            <a:off x="6399091" y="5734119"/>
            <a:ext cx="4012877" cy="805927"/>
          </a:xfrm>
          <a:prstGeom prst="rect">
            <a:avLst/>
          </a:prstGeom>
          <a:solidFill>
            <a:srgbClr val="FFFF99"/>
          </a:solidFill>
          <a:ln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  <a:defRPr/>
            </a:pPr>
            <a:r>
              <a:rPr lang="en-US" sz="1600" kern="0" dirty="0">
                <a:solidFill>
                  <a:srgbClr val="000000"/>
                </a:solidFill>
                <a:latin typeface="Arial"/>
                <a:cs typeface="Arial"/>
              </a:rPr>
              <a:t>Flip over the MB Pan and tighten the from the bottom side using </a:t>
            </a:r>
            <a:r>
              <a:rPr lang="en-US" sz="1600" b="1" kern="0" dirty="0">
                <a:solidFill>
                  <a:srgbClr val="00B0F0"/>
                </a:solidFill>
                <a:latin typeface="Arial"/>
                <a:cs typeface="Arial"/>
              </a:rPr>
              <a:t>14x</a:t>
            </a:r>
            <a:r>
              <a:rPr lang="en-US" sz="1600" b="1" kern="0" dirty="0">
                <a:solidFill>
                  <a:schemeClr val="accent2"/>
                </a:solidFill>
                <a:latin typeface="Arial"/>
                <a:cs typeface="Arial"/>
              </a:rPr>
              <a:t> </a:t>
            </a:r>
            <a:r>
              <a:rPr lang="en-US" sz="1600" kern="0" dirty="0">
                <a:solidFill>
                  <a:srgbClr val="000000"/>
                </a:solidFill>
                <a:latin typeface="Arial"/>
                <a:cs typeface="Arial"/>
              </a:rPr>
              <a:t>screw</a:t>
            </a:r>
            <a:r>
              <a:rPr lang="en-US" sz="1600" kern="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en-US" sz="1600" b="1" kern="0" dirty="0">
                <a:solidFill>
                  <a:srgbClr val="00B0F0"/>
                </a:solidFill>
                <a:latin typeface="Arial"/>
                <a:cs typeface="Arial"/>
              </a:rPr>
              <a:t>A53036-001</a:t>
            </a:r>
            <a:r>
              <a:rPr lang="en-US" sz="1600" kern="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en-US" sz="1600" kern="0" dirty="0">
                <a:solidFill>
                  <a:srgbClr val="000000"/>
                </a:solidFill>
                <a:latin typeface="Arial"/>
                <a:cs typeface="Arial"/>
              </a:rPr>
              <a:t>torque 4in-lbs.</a:t>
            </a:r>
          </a:p>
          <a:p>
            <a:pPr>
              <a:spcBef>
                <a:spcPct val="20000"/>
              </a:spcBef>
              <a:defRPr/>
            </a:pPr>
            <a:endParaRPr lang="en-US" sz="1600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spcBef>
                <a:spcPct val="20000"/>
              </a:spcBef>
              <a:defRPr/>
            </a:pPr>
            <a:endParaRPr lang="en-US" sz="1600" kern="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4" name="Rectangle 53"/>
          <p:cNvSpPr/>
          <p:nvPr/>
        </p:nvSpPr>
        <p:spPr bwMode="auto">
          <a:xfrm>
            <a:off x="7081408" y="543243"/>
            <a:ext cx="1052512" cy="27781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sz="1200" dirty="0">
                <a:solidFill>
                  <a:srgbClr val="000000"/>
                </a:solidFill>
                <a:latin typeface="Arial" charset="0"/>
                <a:cs typeface="Arial" charset="0"/>
              </a:rPr>
              <a:t>Bottom Side</a:t>
            </a:r>
          </a:p>
        </p:txBody>
      </p:sp>
      <p:sp>
        <p:nvSpPr>
          <p:cNvPr id="94" name="Rectangle 93"/>
          <p:cNvSpPr/>
          <p:nvPr/>
        </p:nvSpPr>
        <p:spPr bwMode="auto">
          <a:xfrm>
            <a:off x="3829368" y="554818"/>
            <a:ext cx="1052512" cy="27781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sz="1200" dirty="0">
                <a:solidFill>
                  <a:srgbClr val="000000"/>
                </a:solidFill>
                <a:latin typeface="Arial" charset="0"/>
                <a:cs typeface="Arial" charset="0"/>
              </a:rPr>
              <a:t>Top Side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2980398" y="2113089"/>
            <a:ext cx="165100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5082170" y="2089876"/>
            <a:ext cx="165100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3065366" y="5235570"/>
            <a:ext cx="165100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83" name="Oval 82"/>
          <p:cNvSpPr/>
          <p:nvPr/>
        </p:nvSpPr>
        <p:spPr bwMode="auto">
          <a:xfrm>
            <a:off x="5073786" y="5244359"/>
            <a:ext cx="165100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84" name="Text Placeholder 8"/>
          <p:cNvSpPr txBox="1">
            <a:spLocks/>
          </p:cNvSpPr>
          <p:nvPr/>
        </p:nvSpPr>
        <p:spPr bwMode="auto">
          <a:xfrm>
            <a:off x="1841501" y="5752299"/>
            <a:ext cx="3849449" cy="805927"/>
          </a:xfrm>
          <a:prstGeom prst="rect">
            <a:avLst/>
          </a:prstGeom>
          <a:solidFill>
            <a:srgbClr val="FFFF99"/>
          </a:solidFill>
          <a:ln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  <a:defRPr/>
            </a:pPr>
            <a:r>
              <a:rPr lang="en-US" sz="1600" kern="0" dirty="0">
                <a:latin typeface="Arial"/>
                <a:cs typeface="Arial"/>
              </a:rPr>
              <a:t>Initial secure the plate with </a:t>
            </a:r>
            <a:r>
              <a:rPr lang="en-US" sz="1600" b="1" kern="0" dirty="0">
                <a:solidFill>
                  <a:srgbClr val="00B0F0"/>
                </a:solidFill>
                <a:latin typeface="Arial"/>
                <a:cs typeface="Arial"/>
              </a:rPr>
              <a:t>4x screw A53036-001.</a:t>
            </a:r>
            <a:r>
              <a:rPr lang="en-US" sz="1600" kern="0" dirty="0">
                <a:solidFill>
                  <a:srgbClr val="000000"/>
                </a:solidFill>
                <a:latin typeface="Arial"/>
                <a:cs typeface="Arial"/>
              </a:rPr>
              <a:t> This is to prevent from the plate drop before flip over.</a:t>
            </a:r>
          </a:p>
          <a:p>
            <a:pPr>
              <a:spcBef>
                <a:spcPct val="20000"/>
              </a:spcBef>
              <a:defRPr/>
            </a:pPr>
            <a:endParaRPr lang="en-US" sz="1600" kern="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spcBef>
                <a:spcPct val="20000"/>
              </a:spcBef>
              <a:defRPr/>
            </a:pPr>
            <a:endParaRPr lang="en-US" sz="1600" kern="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09B42E29-06DA-44AB-8727-6525553A57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648127" y="1952234"/>
            <a:ext cx="4919668" cy="2668882"/>
          </a:xfrm>
          <a:prstGeom prst="rect">
            <a:avLst/>
          </a:prstGeom>
        </p:spPr>
      </p:pic>
      <p:sp>
        <p:nvSpPr>
          <p:cNvPr id="132" name="Oval 131">
            <a:extLst>
              <a:ext uri="{FF2B5EF4-FFF2-40B4-BE49-F238E27FC236}">
                <a16:creationId xmlns:a16="http://schemas.microsoft.com/office/drawing/2014/main" id="{8E19419C-7B32-4168-977E-873FEA093ECB}"/>
              </a:ext>
            </a:extLst>
          </p:cNvPr>
          <p:cNvSpPr/>
          <p:nvPr/>
        </p:nvSpPr>
        <p:spPr bwMode="auto">
          <a:xfrm rot="16200000">
            <a:off x="7041555" y="5100170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64699166-D6A6-4F2B-B99A-E5A3565A6CD5}"/>
              </a:ext>
            </a:extLst>
          </p:cNvPr>
          <p:cNvSpPr/>
          <p:nvPr/>
        </p:nvSpPr>
        <p:spPr bwMode="auto">
          <a:xfrm rot="16200000">
            <a:off x="8989542" y="5114821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4BE60EC8-4835-45AB-8538-85F81046C183}"/>
              </a:ext>
            </a:extLst>
          </p:cNvPr>
          <p:cNvSpPr/>
          <p:nvPr/>
        </p:nvSpPr>
        <p:spPr bwMode="auto">
          <a:xfrm rot="16200000">
            <a:off x="7646732" y="1853632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4824AD69-A308-4427-8D4C-223C3157ABB3}"/>
              </a:ext>
            </a:extLst>
          </p:cNvPr>
          <p:cNvSpPr/>
          <p:nvPr/>
        </p:nvSpPr>
        <p:spPr bwMode="auto">
          <a:xfrm rot="16200000">
            <a:off x="7239114" y="5105083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856A1DCC-D5C5-4A32-AC17-2D07CA6C4B10}"/>
              </a:ext>
            </a:extLst>
          </p:cNvPr>
          <p:cNvSpPr/>
          <p:nvPr/>
        </p:nvSpPr>
        <p:spPr bwMode="auto">
          <a:xfrm rot="16200000">
            <a:off x="8403133" y="3678100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6E6791A8-9180-4421-9DBA-83ADCEFFEA82}"/>
              </a:ext>
            </a:extLst>
          </p:cNvPr>
          <p:cNvSpPr/>
          <p:nvPr/>
        </p:nvSpPr>
        <p:spPr bwMode="auto">
          <a:xfrm rot="16200000">
            <a:off x="8997621" y="3307851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CCED32D1-3578-480C-BC17-A65A167EC31F}"/>
              </a:ext>
            </a:extLst>
          </p:cNvPr>
          <p:cNvSpPr/>
          <p:nvPr/>
        </p:nvSpPr>
        <p:spPr bwMode="auto">
          <a:xfrm rot="16200000">
            <a:off x="8403133" y="2945451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AE5845EA-7001-4AF2-BFFE-651C21BCDB76}"/>
              </a:ext>
            </a:extLst>
          </p:cNvPr>
          <p:cNvSpPr/>
          <p:nvPr/>
        </p:nvSpPr>
        <p:spPr bwMode="auto">
          <a:xfrm rot="16200000">
            <a:off x="7612982" y="2943288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C0DEB04A-406F-4DE9-9AEC-BFBCA5E53EFE}"/>
              </a:ext>
            </a:extLst>
          </p:cNvPr>
          <p:cNvSpPr/>
          <p:nvPr/>
        </p:nvSpPr>
        <p:spPr bwMode="auto">
          <a:xfrm rot="16200000">
            <a:off x="7037971" y="2582400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1F552AA2-70C6-4CB9-AF57-9FE252491446}"/>
              </a:ext>
            </a:extLst>
          </p:cNvPr>
          <p:cNvSpPr/>
          <p:nvPr/>
        </p:nvSpPr>
        <p:spPr bwMode="auto">
          <a:xfrm rot="16200000">
            <a:off x="8797838" y="5121204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F0AD9676-09D5-4F80-A1E1-40034B651CC3}"/>
              </a:ext>
            </a:extLst>
          </p:cNvPr>
          <p:cNvSpPr/>
          <p:nvPr/>
        </p:nvSpPr>
        <p:spPr bwMode="auto">
          <a:xfrm rot="16200000">
            <a:off x="7004639" y="1858896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E09C9F1-B6FE-4EEB-9CE7-DBD8D917C294}"/>
              </a:ext>
            </a:extLst>
          </p:cNvPr>
          <p:cNvSpPr/>
          <p:nvPr/>
        </p:nvSpPr>
        <p:spPr bwMode="auto">
          <a:xfrm rot="16200000">
            <a:off x="9083761" y="1843523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D32A3210-F777-47CA-85AD-74F6A18FE4CE}"/>
              </a:ext>
            </a:extLst>
          </p:cNvPr>
          <p:cNvSpPr/>
          <p:nvPr/>
        </p:nvSpPr>
        <p:spPr bwMode="auto">
          <a:xfrm rot="16200000">
            <a:off x="8430719" y="1848647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51256A95-6CB4-44E7-9CCF-9E0ADE585DA5}"/>
              </a:ext>
            </a:extLst>
          </p:cNvPr>
          <p:cNvSpPr/>
          <p:nvPr/>
        </p:nvSpPr>
        <p:spPr>
          <a:xfrm>
            <a:off x="6931079" y="5076714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9076E2FE-41B0-46D1-8BD5-AED416106C81}"/>
              </a:ext>
            </a:extLst>
          </p:cNvPr>
          <p:cNvSpPr/>
          <p:nvPr/>
        </p:nvSpPr>
        <p:spPr>
          <a:xfrm>
            <a:off x="8996672" y="5120197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FF3DF8D0-A4DB-45B8-8A6D-4A5F7E84D787}"/>
              </a:ext>
            </a:extLst>
          </p:cNvPr>
          <p:cNvSpPr/>
          <p:nvPr/>
        </p:nvSpPr>
        <p:spPr>
          <a:xfrm>
            <a:off x="7243243" y="5112890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EF518EE6-F115-46F1-8C9E-3E59ABD0EE09}"/>
              </a:ext>
            </a:extLst>
          </p:cNvPr>
          <p:cNvSpPr/>
          <p:nvPr/>
        </p:nvSpPr>
        <p:spPr>
          <a:xfrm>
            <a:off x="6966243" y="2544890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8</a:t>
            </a:r>
          </a:p>
        </p:txBody>
      </p: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FF55FF00-A3C7-4C96-A6D8-F7173E0D7470}"/>
              </a:ext>
            </a:extLst>
          </p:cNvPr>
          <p:cNvGrpSpPr/>
          <p:nvPr/>
        </p:nvGrpSpPr>
        <p:grpSpPr>
          <a:xfrm>
            <a:off x="6863883" y="1784239"/>
            <a:ext cx="417759" cy="276999"/>
            <a:chOff x="5432795" y="1438063"/>
            <a:chExt cx="358122" cy="257076"/>
          </a:xfrm>
        </p:grpSpPr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E285C004-CD04-47F2-97FC-4CE877029777}"/>
                </a:ext>
              </a:extLst>
            </p:cNvPr>
            <p:cNvSpPr/>
            <p:nvPr/>
          </p:nvSpPr>
          <p:spPr>
            <a:xfrm>
              <a:off x="5506049" y="1472800"/>
              <a:ext cx="229001" cy="188925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D29DE269-93CE-4781-AF84-4E3687229BF1}"/>
                </a:ext>
              </a:extLst>
            </p:cNvPr>
            <p:cNvSpPr txBox="1"/>
            <p:nvPr/>
          </p:nvSpPr>
          <p:spPr>
            <a:xfrm>
              <a:off x="5432795" y="1438063"/>
              <a:ext cx="358122" cy="2570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4</a:t>
              </a:r>
            </a:p>
          </p:txBody>
        </p:sp>
      </p:grpSp>
      <p:sp>
        <p:nvSpPr>
          <p:cNvPr id="199" name="Oval 198">
            <a:extLst>
              <a:ext uri="{FF2B5EF4-FFF2-40B4-BE49-F238E27FC236}">
                <a16:creationId xmlns:a16="http://schemas.microsoft.com/office/drawing/2014/main" id="{D43487CC-374E-4F62-A94D-AD5100A1CC64}"/>
              </a:ext>
            </a:extLst>
          </p:cNvPr>
          <p:cNvSpPr/>
          <p:nvPr/>
        </p:nvSpPr>
        <p:spPr>
          <a:xfrm>
            <a:off x="7587048" y="1803977"/>
            <a:ext cx="267135" cy="203566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0C069E3E-A252-49C1-B195-21708176C730}"/>
              </a:ext>
            </a:extLst>
          </p:cNvPr>
          <p:cNvSpPr txBox="1"/>
          <p:nvPr/>
        </p:nvSpPr>
        <p:spPr>
          <a:xfrm>
            <a:off x="7509163" y="1769536"/>
            <a:ext cx="417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14</a:t>
            </a:r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4EF2317A-1B07-4747-B1FF-32D7BAF8B1EC}"/>
              </a:ext>
            </a:extLst>
          </p:cNvPr>
          <p:cNvSpPr/>
          <p:nvPr/>
        </p:nvSpPr>
        <p:spPr>
          <a:xfrm>
            <a:off x="8435664" y="1827281"/>
            <a:ext cx="267135" cy="203566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5F65DF47-7D11-412B-A6B6-69B0FF7AA691}"/>
              </a:ext>
            </a:extLst>
          </p:cNvPr>
          <p:cNvSpPr txBox="1"/>
          <p:nvPr/>
        </p:nvSpPr>
        <p:spPr>
          <a:xfrm>
            <a:off x="8340305" y="1790920"/>
            <a:ext cx="417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16</a:t>
            </a:r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D65550A5-5580-4B28-9ED5-565DD1872D18}"/>
              </a:ext>
            </a:extLst>
          </p:cNvPr>
          <p:cNvSpPr/>
          <p:nvPr/>
        </p:nvSpPr>
        <p:spPr>
          <a:xfrm>
            <a:off x="8675890" y="5102487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2E95F269-3984-49C6-8781-9F7C2F95DC37}"/>
              </a:ext>
            </a:extLst>
          </p:cNvPr>
          <p:cNvSpPr/>
          <p:nvPr/>
        </p:nvSpPr>
        <p:spPr>
          <a:xfrm>
            <a:off x="9159725" y="1810408"/>
            <a:ext cx="267135" cy="203566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B71670A6-A4DE-457F-8E21-BFA2CE4B4DF5}"/>
              </a:ext>
            </a:extLst>
          </p:cNvPr>
          <p:cNvSpPr txBox="1"/>
          <p:nvPr/>
        </p:nvSpPr>
        <p:spPr>
          <a:xfrm>
            <a:off x="9109363" y="1779745"/>
            <a:ext cx="417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A810DD1C-2721-4E2B-9D7B-2D79FE7CBD32}"/>
              </a:ext>
            </a:extLst>
          </p:cNvPr>
          <p:cNvSpPr/>
          <p:nvPr/>
        </p:nvSpPr>
        <p:spPr>
          <a:xfrm>
            <a:off x="7605083" y="2930755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E0F1E1E0-1665-41A1-80E3-634D0BA74B3E}"/>
              </a:ext>
            </a:extLst>
          </p:cNvPr>
          <p:cNvSpPr txBox="1"/>
          <p:nvPr/>
        </p:nvSpPr>
        <p:spPr>
          <a:xfrm>
            <a:off x="8600578" y="5057354"/>
            <a:ext cx="41775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6</a:t>
            </a:r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BB03F846-0DD6-44D0-97B9-A77467D3DFF9}"/>
              </a:ext>
            </a:extLst>
          </p:cNvPr>
          <p:cNvSpPr/>
          <p:nvPr/>
        </p:nvSpPr>
        <p:spPr>
          <a:xfrm>
            <a:off x="8225999" y="2878177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3898181E-2524-47B1-AB5D-6A24EA8BC3E5}"/>
              </a:ext>
            </a:extLst>
          </p:cNvPr>
          <p:cNvSpPr txBox="1"/>
          <p:nvPr/>
        </p:nvSpPr>
        <p:spPr>
          <a:xfrm>
            <a:off x="8175990" y="2825565"/>
            <a:ext cx="41775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18</a:t>
            </a:r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3FE9FFBB-29C2-4BFB-ABE8-55639E6D11DE}"/>
              </a:ext>
            </a:extLst>
          </p:cNvPr>
          <p:cNvSpPr/>
          <p:nvPr/>
        </p:nvSpPr>
        <p:spPr>
          <a:xfrm>
            <a:off x="8414823" y="3735839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114B8DA5-77DC-4D6E-BE8C-9908609984C5}"/>
              </a:ext>
            </a:extLst>
          </p:cNvPr>
          <p:cNvSpPr txBox="1"/>
          <p:nvPr/>
        </p:nvSpPr>
        <p:spPr>
          <a:xfrm>
            <a:off x="8323800" y="3712131"/>
            <a:ext cx="41775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13</a:t>
            </a: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36A3EC81-93FD-4523-9AE5-E8192591BF09}"/>
              </a:ext>
            </a:extLst>
          </p:cNvPr>
          <p:cNvSpPr txBox="1"/>
          <p:nvPr/>
        </p:nvSpPr>
        <p:spPr>
          <a:xfrm>
            <a:off x="7498519" y="2885561"/>
            <a:ext cx="41775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17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18ED48EC-6680-4FB0-871E-BFBD993068C9}"/>
              </a:ext>
            </a:extLst>
          </p:cNvPr>
          <p:cNvSpPr/>
          <p:nvPr/>
        </p:nvSpPr>
        <p:spPr bwMode="auto">
          <a:xfrm rot="16200000">
            <a:off x="8999398" y="2574641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0B138BE8-D198-4221-B87E-2DD1904FEBE6}"/>
              </a:ext>
            </a:extLst>
          </p:cNvPr>
          <p:cNvSpPr/>
          <p:nvPr/>
        </p:nvSpPr>
        <p:spPr>
          <a:xfrm>
            <a:off x="9004343" y="2553275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BA36C73-B985-4698-BE9E-05A2451D677B}"/>
              </a:ext>
            </a:extLst>
          </p:cNvPr>
          <p:cNvSpPr txBox="1"/>
          <p:nvPr/>
        </p:nvSpPr>
        <p:spPr>
          <a:xfrm>
            <a:off x="8908984" y="2516914"/>
            <a:ext cx="41775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10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A7479341-90C0-4092-92C0-0354D0891F18}"/>
              </a:ext>
            </a:extLst>
          </p:cNvPr>
          <p:cNvSpPr/>
          <p:nvPr/>
        </p:nvSpPr>
        <p:spPr bwMode="auto">
          <a:xfrm rot="16200000">
            <a:off x="7619730" y="3671055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A7DE143-28DF-46E3-B941-93908CE2EF73}"/>
              </a:ext>
            </a:extLst>
          </p:cNvPr>
          <p:cNvSpPr/>
          <p:nvPr/>
        </p:nvSpPr>
        <p:spPr>
          <a:xfrm>
            <a:off x="7624675" y="3649689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F322660-729A-47F2-93A6-3754BFF055DB}"/>
              </a:ext>
            </a:extLst>
          </p:cNvPr>
          <p:cNvSpPr txBox="1"/>
          <p:nvPr/>
        </p:nvSpPr>
        <p:spPr>
          <a:xfrm>
            <a:off x="7529316" y="3613328"/>
            <a:ext cx="41775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15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76D57861-20C5-4F5E-81D8-6DB34EB5F3B2}"/>
              </a:ext>
            </a:extLst>
          </p:cNvPr>
          <p:cNvSpPr/>
          <p:nvPr/>
        </p:nvSpPr>
        <p:spPr bwMode="auto">
          <a:xfrm rot="16200000">
            <a:off x="8995573" y="4384543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AF670989-51E9-42F2-9818-72456F01D83C}"/>
              </a:ext>
            </a:extLst>
          </p:cNvPr>
          <p:cNvSpPr/>
          <p:nvPr/>
        </p:nvSpPr>
        <p:spPr>
          <a:xfrm>
            <a:off x="9045348" y="4434138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44F28A26-D1CA-408F-94E6-1A9DC9E45FD3}"/>
              </a:ext>
            </a:extLst>
          </p:cNvPr>
          <p:cNvSpPr/>
          <p:nvPr/>
        </p:nvSpPr>
        <p:spPr bwMode="auto">
          <a:xfrm rot="16200000">
            <a:off x="7002807" y="4358260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C760D611-12D4-4910-9A7E-619541831DE9}"/>
              </a:ext>
            </a:extLst>
          </p:cNvPr>
          <p:cNvSpPr/>
          <p:nvPr/>
        </p:nvSpPr>
        <p:spPr>
          <a:xfrm>
            <a:off x="6931079" y="4320750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7667F16E-FF1D-40CF-911B-A837AC783705}"/>
              </a:ext>
            </a:extLst>
          </p:cNvPr>
          <p:cNvSpPr/>
          <p:nvPr/>
        </p:nvSpPr>
        <p:spPr>
          <a:xfrm>
            <a:off x="9095366" y="3350635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209D45E-5D44-48C6-B033-681F0520FE14}"/>
              </a:ext>
            </a:extLst>
          </p:cNvPr>
          <p:cNvSpPr txBox="1"/>
          <p:nvPr/>
        </p:nvSpPr>
        <p:spPr>
          <a:xfrm>
            <a:off x="9004343" y="3326927"/>
            <a:ext cx="41775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11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20DA0757-086F-4274-8D7C-D4AAE060BB2F}"/>
              </a:ext>
            </a:extLst>
          </p:cNvPr>
          <p:cNvSpPr/>
          <p:nvPr/>
        </p:nvSpPr>
        <p:spPr bwMode="auto">
          <a:xfrm rot="16200000">
            <a:off x="7021872" y="3280080"/>
            <a:ext cx="87728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2B09122-8C1C-4FBF-9D1D-117994EE1D02}"/>
              </a:ext>
            </a:extLst>
          </p:cNvPr>
          <p:cNvSpPr/>
          <p:nvPr/>
        </p:nvSpPr>
        <p:spPr>
          <a:xfrm>
            <a:off x="7033562" y="3337819"/>
            <a:ext cx="267135" cy="20356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42D2C5D-86CC-4579-94C2-FB53D00F6ED0}"/>
              </a:ext>
            </a:extLst>
          </p:cNvPr>
          <p:cNvSpPr txBox="1"/>
          <p:nvPr/>
        </p:nvSpPr>
        <p:spPr>
          <a:xfrm>
            <a:off x="6942539" y="3314111"/>
            <a:ext cx="41775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163459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52548" y="795614"/>
            <a:ext cx="5932572" cy="646331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pPr>
              <a:buFontTx/>
              <a:buAutoNum type="arabicPeriod"/>
            </a:pPr>
            <a:r>
              <a:rPr lang="en-US" altLang="en-US" dirty="0">
                <a:solidFill>
                  <a:srgbClr val="000000"/>
                </a:solidFill>
              </a:rPr>
              <a:t>Install Datum block conversion </a:t>
            </a:r>
            <a:r>
              <a:rPr lang="en-US" altLang="en-US" b="1" dirty="0">
                <a:solidFill>
                  <a:srgbClr val="00B0F0"/>
                </a:solidFill>
              </a:rPr>
              <a:t>J21650-002</a:t>
            </a:r>
            <a:r>
              <a:rPr lang="en-US" altLang="en-US" b="1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rgbClr val="000000"/>
                </a:solidFill>
              </a:rPr>
              <a:t>into MB Pan as shown. </a:t>
            </a:r>
            <a:r>
              <a:rPr lang="en-US" altLang="en-US" dirty="0">
                <a:solidFill>
                  <a:srgbClr val="FF0000"/>
                </a:solidFill>
              </a:rPr>
              <a:t>Check Dowel pin orientation </a:t>
            </a:r>
            <a:r>
              <a:rPr lang="en-US" altLang="en-US" dirty="0">
                <a:solidFill>
                  <a:srgbClr val="000000"/>
                </a:solidFill>
              </a:rPr>
              <a:t>during installation.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91C592-237D-4BAB-B1E9-96183DB2E6E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00" t="14231" r="12300" b="17687"/>
          <a:stretch/>
        </p:blipFill>
        <p:spPr>
          <a:xfrm rot="5400000">
            <a:off x="6102885" y="2611927"/>
            <a:ext cx="5008112" cy="276196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03228F6-B5C4-4A83-88AE-76BAD2BFE0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26" b="1015"/>
          <a:stretch/>
        </p:blipFill>
        <p:spPr>
          <a:xfrm rot="5400000">
            <a:off x="914780" y="1761028"/>
            <a:ext cx="4530762" cy="2744772"/>
          </a:xfrm>
          <a:prstGeom prst="rect">
            <a:avLst/>
          </a:prstGeom>
        </p:spPr>
      </p:pic>
      <p:sp>
        <p:nvSpPr>
          <p:cNvPr id="96258" name="Title 1"/>
          <p:cNvSpPr>
            <a:spLocks noGrp="1"/>
          </p:cNvSpPr>
          <p:nvPr>
            <p:ph type="title"/>
          </p:nvPr>
        </p:nvSpPr>
        <p:spPr bwMode="auto">
          <a:xfrm>
            <a:off x="3553873" y="227791"/>
            <a:ext cx="3789362" cy="555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altLang="en-US" dirty="0"/>
              <a:t>MP Pan Assembly</a:t>
            </a:r>
          </a:p>
        </p:txBody>
      </p:sp>
      <p:sp>
        <p:nvSpPr>
          <p:cNvPr id="96262" name="Oval 9"/>
          <p:cNvSpPr>
            <a:spLocks noChangeArrowheads="1"/>
          </p:cNvSpPr>
          <p:nvPr/>
        </p:nvSpPr>
        <p:spPr bwMode="auto">
          <a:xfrm rot="5400000">
            <a:off x="8844067" y="5975692"/>
            <a:ext cx="188913" cy="207962"/>
          </a:xfrm>
          <a:prstGeom prst="ellipse">
            <a:avLst/>
          </a:prstGeom>
          <a:noFill/>
          <a:ln w="31750" algn="ctr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80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96263" name="Oval 9"/>
          <p:cNvSpPr>
            <a:spLocks noChangeArrowheads="1"/>
          </p:cNvSpPr>
          <p:nvPr/>
        </p:nvSpPr>
        <p:spPr bwMode="auto">
          <a:xfrm rot="5400000">
            <a:off x="8865368" y="5211000"/>
            <a:ext cx="188913" cy="207962"/>
          </a:xfrm>
          <a:prstGeom prst="ellipse">
            <a:avLst/>
          </a:prstGeom>
          <a:noFill/>
          <a:ln w="31750" algn="ctr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80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96264" name="Oval 9"/>
          <p:cNvSpPr>
            <a:spLocks noChangeArrowheads="1"/>
          </p:cNvSpPr>
          <p:nvPr/>
        </p:nvSpPr>
        <p:spPr bwMode="auto">
          <a:xfrm rot="5400000">
            <a:off x="8471110" y="5190047"/>
            <a:ext cx="190500" cy="207963"/>
          </a:xfrm>
          <a:prstGeom prst="ellipse">
            <a:avLst/>
          </a:prstGeom>
          <a:noFill/>
          <a:ln w="31750" algn="ctr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80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96265" name="Oval 9"/>
          <p:cNvSpPr>
            <a:spLocks noChangeArrowheads="1"/>
          </p:cNvSpPr>
          <p:nvPr/>
        </p:nvSpPr>
        <p:spPr bwMode="auto">
          <a:xfrm rot="5400000">
            <a:off x="8473777" y="5988465"/>
            <a:ext cx="188913" cy="207962"/>
          </a:xfrm>
          <a:prstGeom prst="ellipse">
            <a:avLst/>
          </a:prstGeom>
          <a:noFill/>
          <a:ln w="31750" algn="ctr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 sz="180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96266" name="Oval 18"/>
          <p:cNvSpPr>
            <a:spLocks noChangeArrowheads="1"/>
          </p:cNvSpPr>
          <p:nvPr/>
        </p:nvSpPr>
        <p:spPr bwMode="auto">
          <a:xfrm>
            <a:off x="6385275" y="5400995"/>
            <a:ext cx="388938" cy="433388"/>
          </a:xfrm>
          <a:prstGeom prst="ellipse">
            <a:avLst/>
          </a:prstGeom>
          <a:solidFill>
            <a:srgbClr val="FFFF00"/>
          </a:solidFill>
          <a:ln w="28575" algn="ctr">
            <a:noFill/>
            <a:round/>
            <a:headEnd/>
            <a:tailEnd/>
          </a:ln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1400" b="1" dirty="0"/>
              <a:t>2</a:t>
            </a:r>
          </a:p>
        </p:txBody>
      </p:sp>
      <p:sp>
        <p:nvSpPr>
          <p:cNvPr id="96269" name="Rectangle 2"/>
          <p:cNvSpPr>
            <a:spLocks noChangeArrowheads="1"/>
          </p:cNvSpPr>
          <p:nvPr/>
        </p:nvSpPr>
        <p:spPr bwMode="auto">
          <a:xfrm rot="5400000">
            <a:off x="2597953" y="4393543"/>
            <a:ext cx="1062817" cy="400110"/>
          </a:xfrm>
          <a:prstGeom prst="rect">
            <a:avLst/>
          </a:prstGeom>
          <a:noFill/>
          <a:ln w="28575" algn="ctr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96270" name="Oval 18"/>
          <p:cNvSpPr>
            <a:spLocks noChangeArrowheads="1"/>
          </p:cNvSpPr>
          <p:nvPr/>
        </p:nvSpPr>
        <p:spPr bwMode="auto">
          <a:xfrm>
            <a:off x="3990265" y="870056"/>
            <a:ext cx="388938" cy="433388"/>
          </a:xfrm>
          <a:prstGeom prst="ellipse">
            <a:avLst/>
          </a:prstGeom>
          <a:solidFill>
            <a:srgbClr val="FFFF00"/>
          </a:solidFill>
          <a:ln w="28575" algn="ctr">
            <a:noFill/>
            <a:round/>
            <a:headEnd/>
            <a:tailEnd/>
          </a:ln>
        </p:spPr>
        <p:txBody>
          <a:bodyPr>
            <a:spAutoFit/>
          </a:bodyPr>
          <a:lstStyle>
            <a:lvl1pPr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1400" b="1" dirty="0"/>
              <a:t>1</a:t>
            </a:r>
          </a:p>
        </p:txBody>
      </p:sp>
      <p:sp>
        <p:nvSpPr>
          <p:cNvPr id="6" name="Rectangle 5"/>
          <p:cNvSpPr/>
          <p:nvPr/>
        </p:nvSpPr>
        <p:spPr>
          <a:xfrm>
            <a:off x="1759706" y="5922325"/>
            <a:ext cx="5759128" cy="646331"/>
          </a:xfrm>
          <a:prstGeom prst="rect">
            <a:avLst/>
          </a:prstGeom>
          <a:solidFill>
            <a:srgbClr val="FFFF99"/>
          </a:solidFill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rgbClr val="000000"/>
                </a:solidFill>
              </a:rPr>
              <a:t>2. Turn bottom MB Pan </a:t>
            </a:r>
            <a:r>
              <a:rPr lang="en-US" altLang="en-US" b="1" dirty="0"/>
              <a:t>H19123-005</a:t>
            </a:r>
            <a:r>
              <a:rPr lang="en-US" altLang="en-US" dirty="0">
                <a:solidFill>
                  <a:srgbClr val="000000"/>
                </a:solidFill>
              </a:rPr>
              <a:t>, install </a:t>
            </a:r>
            <a:r>
              <a:rPr lang="en-US" altLang="en-US" b="1" dirty="0">
                <a:solidFill>
                  <a:srgbClr val="00B0F0"/>
                </a:solidFill>
              </a:rPr>
              <a:t>4x</a:t>
            </a:r>
            <a:r>
              <a:rPr lang="en-US" altLang="en-US" dirty="0"/>
              <a:t> screw </a:t>
            </a:r>
            <a:r>
              <a:rPr lang="en-US" altLang="en-US" b="1" dirty="0">
                <a:solidFill>
                  <a:srgbClr val="00B0F0"/>
                </a:solidFill>
              </a:rPr>
              <a:t>A53036-001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000000"/>
                </a:solidFill>
              </a:rPr>
              <a:t>torque </a:t>
            </a:r>
            <a:r>
              <a:rPr lang="en-US" altLang="en-US" b="1" dirty="0">
                <a:solidFill>
                  <a:srgbClr val="000000"/>
                </a:solidFill>
              </a:rPr>
              <a:t>4in-lbs</a:t>
            </a:r>
            <a:r>
              <a:rPr lang="en-US" altLang="en-US" dirty="0">
                <a:solidFill>
                  <a:srgbClr val="000000"/>
                </a:solidFill>
              </a:rPr>
              <a:t> as figure show.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8DDB1BF-F06C-43CF-8153-A0CCD9BBBA2F}"/>
              </a:ext>
            </a:extLst>
          </p:cNvPr>
          <p:cNvSpPr/>
          <p:nvPr/>
        </p:nvSpPr>
        <p:spPr>
          <a:xfrm>
            <a:off x="8245867" y="5770280"/>
            <a:ext cx="229001" cy="188925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F21D11A-0BC2-4A77-AE13-1484214883A3}"/>
              </a:ext>
            </a:extLst>
          </p:cNvPr>
          <p:cNvSpPr/>
          <p:nvPr/>
        </p:nvSpPr>
        <p:spPr>
          <a:xfrm>
            <a:off x="8996124" y="5003528"/>
            <a:ext cx="229001" cy="188925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55AC972-09AC-40DA-BE35-11B4CAED3E29}"/>
              </a:ext>
            </a:extLst>
          </p:cNvPr>
          <p:cNvSpPr/>
          <p:nvPr/>
        </p:nvSpPr>
        <p:spPr>
          <a:xfrm>
            <a:off x="8235251" y="4986574"/>
            <a:ext cx="229001" cy="188925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3573778-B6BA-49D0-A6AA-B69B0485A4B4}"/>
              </a:ext>
            </a:extLst>
          </p:cNvPr>
          <p:cNvSpPr/>
          <p:nvPr/>
        </p:nvSpPr>
        <p:spPr>
          <a:xfrm>
            <a:off x="9042505" y="5774497"/>
            <a:ext cx="229001" cy="188925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81898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68CF7643-5D33-43B2-A704-38AEF661F8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27" t="21781" r="39810" b="54244"/>
          <a:stretch/>
        </p:blipFill>
        <p:spPr>
          <a:xfrm>
            <a:off x="6562892" y="1559813"/>
            <a:ext cx="2686521" cy="1809945"/>
          </a:xfrm>
          <a:prstGeom prst="rect">
            <a:avLst/>
          </a:prstGeom>
          <a:ln w="38100">
            <a:solidFill>
              <a:srgbClr val="00B050"/>
            </a:solidFill>
          </a:ln>
        </p:spPr>
      </p:pic>
      <p:sp>
        <p:nvSpPr>
          <p:cNvPr id="98306" name="Title 1"/>
          <p:cNvSpPr>
            <a:spLocks noGrp="1"/>
          </p:cNvSpPr>
          <p:nvPr>
            <p:ph type="title"/>
          </p:nvPr>
        </p:nvSpPr>
        <p:spPr bwMode="auto">
          <a:xfrm>
            <a:off x="3443289" y="7939"/>
            <a:ext cx="3813175" cy="555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altLang="en-US" sz="2400"/>
              <a:t>MB Pan Assembly</a:t>
            </a:r>
          </a:p>
        </p:txBody>
      </p:sp>
      <p:sp>
        <p:nvSpPr>
          <p:cNvPr id="98308" name="TextBox 10"/>
          <p:cNvSpPr txBox="1">
            <a:spLocks noChangeArrowheads="1"/>
          </p:cNvSpPr>
          <p:nvPr/>
        </p:nvSpPr>
        <p:spPr bwMode="auto">
          <a:xfrm>
            <a:off x="1800918" y="788340"/>
            <a:ext cx="8422582" cy="646331"/>
          </a:xfrm>
          <a:prstGeom prst="rect">
            <a:avLst/>
          </a:prstGeom>
          <a:solidFill>
            <a:srgbClr val="FFFF99"/>
          </a:solidFill>
          <a:ln>
            <a:noFill/>
          </a:ln>
          <a:extLst/>
        </p:spPr>
        <p:txBody>
          <a:bodyPr wrap="squar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/>
            <a:r>
              <a:rPr lang="en-US" altLang="en-US" sz="1800" dirty="0">
                <a:solidFill>
                  <a:srgbClr val="000000"/>
                </a:solidFill>
              </a:rPr>
              <a:t>Mount </a:t>
            </a:r>
            <a:r>
              <a:rPr lang="en-US" altLang="en-US" sz="1800" b="1" dirty="0">
                <a:solidFill>
                  <a:srgbClr val="000000"/>
                </a:solidFill>
              </a:rPr>
              <a:t>Universal datum block </a:t>
            </a:r>
            <a:r>
              <a:rPr lang="en-US" altLang="en-US" sz="1800" b="1" dirty="0">
                <a:solidFill>
                  <a:srgbClr val="00B0F0"/>
                </a:solidFill>
              </a:rPr>
              <a:t>H32316-001</a:t>
            </a:r>
            <a:r>
              <a:rPr lang="en-US" altLang="en-US" sz="1800" b="1" dirty="0">
                <a:solidFill>
                  <a:srgbClr val="000000"/>
                </a:solidFill>
              </a:rPr>
              <a:t> </a:t>
            </a:r>
            <a:r>
              <a:rPr lang="en-US" altLang="en-US" sz="1800" dirty="0">
                <a:solidFill>
                  <a:srgbClr val="000000"/>
                </a:solidFill>
              </a:rPr>
              <a:t>on </a:t>
            </a:r>
            <a:r>
              <a:rPr lang="en-US" altLang="en-US" sz="1800" b="1" dirty="0">
                <a:solidFill>
                  <a:srgbClr val="000000"/>
                </a:solidFill>
              </a:rPr>
              <a:t>conversion datum block J21650-002 </a:t>
            </a:r>
            <a:r>
              <a:rPr lang="en-US" altLang="en-US" sz="1800" dirty="0">
                <a:solidFill>
                  <a:srgbClr val="000000"/>
                </a:solidFill>
              </a:rPr>
              <a:t>using </a:t>
            </a:r>
            <a:r>
              <a:rPr lang="en-US" altLang="en-US" sz="1800" b="1" dirty="0">
                <a:solidFill>
                  <a:srgbClr val="00B0F0"/>
                </a:solidFill>
              </a:rPr>
              <a:t>4x</a:t>
            </a:r>
            <a:r>
              <a:rPr lang="en-US" altLang="en-US" sz="1800" b="1" dirty="0">
                <a:solidFill>
                  <a:srgbClr val="000000"/>
                </a:solidFill>
              </a:rPr>
              <a:t> screw </a:t>
            </a:r>
            <a:r>
              <a:rPr lang="en-US" altLang="en-US" sz="1800" b="1" dirty="0">
                <a:solidFill>
                  <a:srgbClr val="00B0F0"/>
                </a:solidFill>
              </a:rPr>
              <a:t>A33957-003</a:t>
            </a:r>
            <a:r>
              <a:rPr lang="en-US" altLang="en-US" sz="1800" b="1" dirty="0">
                <a:solidFill>
                  <a:srgbClr val="000000"/>
                </a:solidFill>
              </a:rPr>
              <a:t> </a:t>
            </a:r>
            <a:r>
              <a:rPr lang="en-US" altLang="en-US" sz="1800" dirty="0">
                <a:solidFill>
                  <a:srgbClr val="000000"/>
                </a:solidFill>
              </a:rPr>
              <a:t>torque</a:t>
            </a:r>
            <a:r>
              <a:rPr lang="en-US" altLang="en-US" sz="1800" b="1" dirty="0">
                <a:solidFill>
                  <a:srgbClr val="000000"/>
                </a:solidFill>
              </a:rPr>
              <a:t> 4in-lbs</a:t>
            </a:r>
            <a:r>
              <a:rPr lang="en-US" altLang="en-US" sz="1800" dirty="0">
                <a:solidFill>
                  <a:srgbClr val="000000"/>
                </a:solidFill>
              </a:rPr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1A7659A-AEFD-4552-81CA-6D3CA08E7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409407" y="2170804"/>
            <a:ext cx="4666269" cy="366492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95A7E3E-AF4A-4A55-9D7C-79F754ACD805}"/>
              </a:ext>
            </a:extLst>
          </p:cNvPr>
          <p:cNvSpPr/>
          <p:nvPr/>
        </p:nvSpPr>
        <p:spPr bwMode="auto">
          <a:xfrm>
            <a:off x="3001867" y="4676340"/>
            <a:ext cx="1244069" cy="400110"/>
          </a:xfrm>
          <a:prstGeom prst="rect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cxnSp>
        <p:nvCxnSpPr>
          <p:cNvPr id="18" name="Elbow Connector 16">
            <a:extLst>
              <a:ext uri="{FF2B5EF4-FFF2-40B4-BE49-F238E27FC236}">
                <a16:creationId xmlns:a16="http://schemas.microsoft.com/office/drawing/2014/main" id="{1D63D4AF-1D76-4DD8-8A4A-E590E3F11E0B}"/>
              </a:ext>
            </a:extLst>
          </p:cNvPr>
          <p:cNvCxnSpPr>
            <a:cxnSpLocks/>
            <a:stCxn id="4" idx="1"/>
            <a:endCxn id="17" idx="3"/>
          </p:cNvCxnSpPr>
          <p:nvPr/>
        </p:nvCxnSpPr>
        <p:spPr bwMode="auto">
          <a:xfrm rot="10800000" flipV="1">
            <a:off x="4245937" y="4842446"/>
            <a:ext cx="1760157" cy="33949"/>
          </a:xfrm>
          <a:prstGeom prst="bentConnector3">
            <a:avLst>
              <a:gd name="adj1" fmla="val 50000"/>
            </a:avLst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136CB2F-C846-47E5-905F-07C654973A6C}"/>
              </a:ext>
            </a:extLst>
          </p:cNvPr>
          <p:cNvGrpSpPr/>
          <p:nvPr/>
        </p:nvGrpSpPr>
        <p:grpSpPr>
          <a:xfrm>
            <a:off x="6006093" y="2889043"/>
            <a:ext cx="3896365" cy="3447359"/>
            <a:chOff x="4572000" y="2629706"/>
            <a:chExt cx="4125433" cy="361401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3944ED5-AAED-45A0-8A42-4ED22BA351B6}"/>
                </a:ext>
              </a:extLst>
            </p:cNvPr>
            <p:cNvGrpSpPr/>
            <p:nvPr/>
          </p:nvGrpSpPr>
          <p:grpSpPr>
            <a:xfrm>
              <a:off x="4572000" y="2629706"/>
              <a:ext cx="4125433" cy="3614016"/>
              <a:chOff x="1334461" y="949857"/>
              <a:chExt cx="5824858" cy="5026704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3"/>
              <a:srcRect l="7797" r="12931" b="6320"/>
              <a:stretch/>
            </p:blipFill>
            <p:spPr>
              <a:xfrm>
                <a:off x="1334461" y="1619794"/>
                <a:ext cx="5824858" cy="4356767"/>
              </a:xfrm>
              <a:prstGeom prst="rect">
                <a:avLst/>
              </a:prstGeom>
              <a:ln w="38100">
                <a:solidFill>
                  <a:srgbClr val="FFFF00"/>
                </a:solidFill>
              </a:ln>
            </p:spPr>
          </p:pic>
          <p:sp>
            <p:nvSpPr>
              <p:cNvPr id="98311" name="Oval 19"/>
              <p:cNvSpPr>
                <a:spLocks noChangeArrowheads="1"/>
              </p:cNvSpPr>
              <p:nvPr/>
            </p:nvSpPr>
            <p:spPr bwMode="auto">
              <a:xfrm>
                <a:off x="3718316" y="3380973"/>
                <a:ext cx="258763" cy="820389"/>
              </a:xfrm>
              <a:prstGeom prst="ellipse">
                <a:avLst/>
              </a:prstGeom>
              <a:noFill/>
              <a:ln w="38100" algn="ctr">
                <a:solidFill>
                  <a:srgbClr val="FFFF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98312" name="Oval 19"/>
              <p:cNvSpPr>
                <a:spLocks noChangeArrowheads="1"/>
              </p:cNvSpPr>
              <p:nvPr/>
            </p:nvSpPr>
            <p:spPr bwMode="auto">
              <a:xfrm>
                <a:off x="4770417" y="4397578"/>
                <a:ext cx="258762" cy="820389"/>
              </a:xfrm>
              <a:prstGeom prst="ellipse">
                <a:avLst/>
              </a:prstGeom>
              <a:noFill/>
              <a:ln w="38100" algn="ctr">
                <a:solidFill>
                  <a:srgbClr val="FFFF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98313" name="Oval 19"/>
              <p:cNvSpPr>
                <a:spLocks noChangeArrowheads="1"/>
              </p:cNvSpPr>
              <p:nvPr/>
            </p:nvSpPr>
            <p:spPr bwMode="auto">
              <a:xfrm>
                <a:off x="3718316" y="4410226"/>
                <a:ext cx="258763" cy="820389"/>
              </a:xfrm>
              <a:prstGeom prst="ellipse">
                <a:avLst/>
              </a:prstGeom>
              <a:noFill/>
              <a:ln w="38100" algn="ctr">
                <a:solidFill>
                  <a:srgbClr val="FFFF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98314" name="Oval 19"/>
              <p:cNvSpPr>
                <a:spLocks noChangeArrowheads="1"/>
              </p:cNvSpPr>
              <p:nvPr/>
            </p:nvSpPr>
            <p:spPr bwMode="auto">
              <a:xfrm>
                <a:off x="4733654" y="3380973"/>
                <a:ext cx="258762" cy="820389"/>
              </a:xfrm>
              <a:prstGeom prst="ellipse">
                <a:avLst/>
              </a:prstGeom>
              <a:noFill/>
              <a:ln w="38100" algn="ctr">
                <a:solidFill>
                  <a:srgbClr val="FFFF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>
                <a:spAutoFit/>
              </a:bodyPr>
              <a:lstStyle>
                <a:lvl1pPr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50000"/>
                  </a:spcBef>
                </a:pPr>
                <a:endParaRPr lang="en-US" altLang="en-US">
                  <a:solidFill>
                    <a:srgbClr val="000000"/>
                  </a:solidFill>
                </a:endParaRPr>
              </a:p>
            </p:txBody>
          </p:sp>
          <p:sp>
            <p:nvSpPr>
              <p:cNvPr id="2" name="Rectangle 1"/>
              <p:cNvSpPr/>
              <p:nvPr/>
            </p:nvSpPr>
            <p:spPr bwMode="auto">
              <a:xfrm>
                <a:off x="3551915" y="3171669"/>
                <a:ext cx="1626622" cy="583413"/>
              </a:xfrm>
              <a:prstGeom prst="rect">
                <a:avLst/>
              </a:prstGeom>
              <a:noFill/>
              <a:ln w="381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fontAlgn="base"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latin typeface="Arial" charset="0"/>
                  <a:cs typeface="Arial" charset="0"/>
                </a:endParaRPr>
              </a:p>
            </p:txBody>
          </p:sp>
          <p:sp>
            <p:nvSpPr>
              <p:cNvPr id="3" name="Oval 2"/>
              <p:cNvSpPr/>
              <p:nvPr/>
            </p:nvSpPr>
            <p:spPr bwMode="auto">
              <a:xfrm>
                <a:off x="4138568" y="3171669"/>
                <a:ext cx="400692" cy="820389"/>
              </a:xfrm>
              <a:prstGeom prst="ellipse">
                <a:avLst/>
              </a:prstGeom>
              <a:noFill/>
              <a:ln w="381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pPr algn="ctr" fontAlgn="base">
                  <a:spcBef>
                    <a:spcPct val="50000"/>
                  </a:spcBef>
                  <a:spcAft>
                    <a:spcPct val="0"/>
                  </a:spcAft>
                </a:pPr>
                <a:endParaRPr lang="en-US" sz="2000">
                  <a:latin typeface="Arial" charset="0"/>
                  <a:cs typeface="Arial" charset="0"/>
                </a:endParaRP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946093" y="949857"/>
                <a:ext cx="4785641" cy="538535"/>
              </a:xfrm>
              <a:prstGeom prst="rect">
                <a:avLst/>
              </a:prstGeom>
              <a:solidFill>
                <a:srgbClr val="00B050"/>
              </a:solidFill>
              <a:ln w="38100">
                <a:solidFill>
                  <a:srgbClr val="00B050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Ensure correct orientation</a:t>
                </a:r>
              </a:p>
            </p:txBody>
          </p:sp>
          <p:cxnSp>
            <p:nvCxnSpPr>
              <p:cNvPr id="7" name="Straight Arrow Connector 6"/>
              <p:cNvCxnSpPr>
                <a:cxnSpLocks/>
                <a:stCxn id="3" idx="0"/>
                <a:endCxn id="5" idx="2"/>
              </p:cNvCxnSpPr>
              <p:nvPr/>
            </p:nvCxnSpPr>
            <p:spPr bwMode="auto">
              <a:xfrm flipH="1" flipV="1">
                <a:off x="4338914" y="1488392"/>
                <a:ext cx="1" cy="1683278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79ADE97-3EB6-4B0A-89C9-7849644497B8}"/>
                </a:ext>
              </a:extLst>
            </p:cNvPr>
            <p:cNvSpPr/>
            <p:nvPr/>
          </p:nvSpPr>
          <p:spPr>
            <a:xfrm>
              <a:off x="6469264" y="5232775"/>
              <a:ext cx="229001" cy="188925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89106D6-2C40-4917-9ABE-A7FC564DA351}"/>
                </a:ext>
              </a:extLst>
            </p:cNvPr>
            <p:cNvSpPr/>
            <p:nvPr/>
          </p:nvSpPr>
          <p:spPr>
            <a:xfrm>
              <a:off x="7205362" y="4554592"/>
              <a:ext cx="229001" cy="188925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F82D8F8-F72F-4623-B5F6-45073FA51672}"/>
                </a:ext>
              </a:extLst>
            </p:cNvPr>
            <p:cNvSpPr/>
            <p:nvPr/>
          </p:nvSpPr>
          <p:spPr>
            <a:xfrm>
              <a:off x="6400629" y="4559383"/>
              <a:ext cx="229001" cy="188925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7AF33AF-E9C3-4330-93CB-B35A041453A3}"/>
                </a:ext>
              </a:extLst>
            </p:cNvPr>
            <p:cNvSpPr/>
            <p:nvPr/>
          </p:nvSpPr>
          <p:spPr>
            <a:xfrm>
              <a:off x="7226765" y="5256795"/>
              <a:ext cx="229001" cy="188925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sp>
        <p:nvSpPr>
          <p:cNvPr id="36" name="Oval 35">
            <a:extLst>
              <a:ext uri="{FF2B5EF4-FFF2-40B4-BE49-F238E27FC236}">
                <a16:creationId xmlns:a16="http://schemas.microsoft.com/office/drawing/2014/main" id="{AFD141A0-DB63-4BDE-8D0D-B9DD833A742D}"/>
              </a:ext>
            </a:extLst>
          </p:cNvPr>
          <p:cNvSpPr/>
          <p:nvPr/>
        </p:nvSpPr>
        <p:spPr bwMode="auto">
          <a:xfrm>
            <a:off x="7624983" y="2437257"/>
            <a:ext cx="690648" cy="562630"/>
          </a:xfrm>
          <a:prstGeom prst="ellipse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 dirty="0">
              <a:latin typeface="Arial" charset="0"/>
              <a:cs typeface="Arial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480B91-2162-47F2-B346-82828A4B617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00" t="10400" r="3939" b="10402"/>
          <a:stretch/>
        </p:blipFill>
        <p:spPr>
          <a:xfrm rot="5400000">
            <a:off x="5518734" y="2156966"/>
            <a:ext cx="5605966" cy="3177170"/>
          </a:xfrm>
          <a:prstGeom prst="rect">
            <a:avLst/>
          </a:prstGeom>
        </p:spPr>
      </p:pic>
      <p:sp>
        <p:nvSpPr>
          <p:cNvPr id="97282" name="Title 1"/>
          <p:cNvSpPr>
            <a:spLocks noGrp="1"/>
          </p:cNvSpPr>
          <p:nvPr>
            <p:ph type="title"/>
          </p:nvPr>
        </p:nvSpPr>
        <p:spPr bwMode="auto">
          <a:xfrm>
            <a:off x="3449638" y="149226"/>
            <a:ext cx="3714750" cy="555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altLang="en-US" sz="2400"/>
              <a:t>MB Pan Assembly</a:t>
            </a:r>
          </a:p>
        </p:txBody>
      </p:sp>
      <p:sp>
        <p:nvSpPr>
          <p:cNvPr id="97284" name="TextBox 7"/>
          <p:cNvSpPr txBox="1">
            <a:spLocks noChangeArrowheads="1"/>
          </p:cNvSpPr>
          <p:nvPr/>
        </p:nvSpPr>
        <p:spPr bwMode="auto">
          <a:xfrm>
            <a:off x="1973087" y="771907"/>
            <a:ext cx="8689717" cy="584775"/>
          </a:xfrm>
          <a:prstGeom prst="rect">
            <a:avLst/>
          </a:prstGeom>
          <a:solidFill>
            <a:srgbClr val="FFFF66"/>
          </a:solidFill>
          <a:ln>
            <a:noFill/>
          </a:ln>
          <a:extLst/>
        </p:spPr>
        <p:txBody>
          <a:bodyPr wrap="square">
            <a:spAutoFit/>
          </a:bodyPr>
          <a:lstStyle>
            <a:lvl1pPr marL="342900" indent="-3429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/>
            <a:r>
              <a:rPr lang="en-US" altLang="en-US" sz="1600" dirty="0">
                <a:solidFill>
                  <a:srgbClr val="000000"/>
                </a:solidFill>
              </a:rPr>
              <a:t>Apply </a:t>
            </a:r>
            <a:r>
              <a:rPr lang="en-US" altLang="en-US" sz="1600" b="1" dirty="0">
                <a:solidFill>
                  <a:srgbClr val="FF0000"/>
                </a:solidFill>
              </a:rPr>
              <a:t>Loctite 242 </a:t>
            </a:r>
            <a:r>
              <a:rPr lang="en-US" altLang="en-US" sz="1600" dirty="0">
                <a:solidFill>
                  <a:srgbClr val="000000"/>
                </a:solidFill>
              </a:rPr>
              <a:t>to mount </a:t>
            </a:r>
            <a:r>
              <a:rPr lang="en-US" altLang="en-US" sz="1600" b="1" dirty="0">
                <a:solidFill>
                  <a:srgbClr val="00B0F0"/>
                </a:solidFill>
              </a:rPr>
              <a:t>7x</a:t>
            </a:r>
            <a:r>
              <a:rPr lang="en-US" altLang="en-US" sz="1600" b="1" dirty="0">
                <a:solidFill>
                  <a:srgbClr val="000000"/>
                </a:solidFill>
              </a:rPr>
              <a:t> Standoffs </a:t>
            </a:r>
            <a:r>
              <a:rPr lang="en-US" altLang="en-US" sz="1600" b="1" dirty="0">
                <a:solidFill>
                  <a:srgbClr val="00B0F0"/>
                </a:solidFill>
              </a:rPr>
              <a:t>E46693-001</a:t>
            </a:r>
            <a:r>
              <a:rPr lang="en-US" altLang="en-US" sz="1600" dirty="0">
                <a:solidFill>
                  <a:srgbClr val="000000"/>
                </a:solidFill>
              </a:rPr>
              <a:t> to MB conversion plate </a:t>
            </a:r>
            <a:r>
              <a:rPr lang="en-US" altLang="en-US" sz="1600" b="1" dirty="0"/>
              <a:t>K45091-001</a:t>
            </a:r>
            <a:r>
              <a:rPr lang="en-US" altLang="en-US" sz="1600" dirty="0">
                <a:solidFill>
                  <a:srgbClr val="000000"/>
                </a:solidFill>
              </a:rPr>
              <a:t> with torqu</a:t>
            </a:r>
            <a:r>
              <a:rPr lang="en-US" altLang="en-US" sz="1600" b="1" dirty="0">
                <a:solidFill>
                  <a:srgbClr val="000000"/>
                </a:solidFill>
              </a:rPr>
              <a:t>e 6in-lbs</a:t>
            </a:r>
            <a:r>
              <a:rPr lang="en-US" altLang="en-US" sz="1600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34" name="Oval 33"/>
          <p:cNvSpPr/>
          <p:nvPr/>
        </p:nvSpPr>
        <p:spPr bwMode="auto">
          <a:xfrm rot="16200000">
            <a:off x="8143675" y="3074252"/>
            <a:ext cx="224772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36" name="Oval 35"/>
          <p:cNvSpPr/>
          <p:nvPr/>
        </p:nvSpPr>
        <p:spPr bwMode="auto">
          <a:xfrm rot="16200000">
            <a:off x="6978294" y="3039721"/>
            <a:ext cx="293834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38" name="Oval 37"/>
          <p:cNvSpPr/>
          <p:nvPr/>
        </p:nvSpPr>
        <p:spPr bwMode="auto">
          <a:xfrm rot="16200000">
            <a:off x="9143660" y="2858310"/>
            <a:ext cx="281912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39" name="Oval 38"/>
          <p:cNvSpPr/>
          <p:nvPr/>
        </p:nvSpPr>
        <p:spPr bwMode="auto">
          <a:xfrm rot="16200000">
            <a:off x="7381441" y="4441866"/>
            <a:ext cx="249751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40" name="Oval 39"/>
          <p:cNvSpPr/>
          <p:nvPr/>
        </p:nvSpPr>
        <p:spPr bwMode="auto">
          <a:xfrm rot="16200000">
            <a:off x="8350700" y="4227350"/>
            <a:ext cx="242285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41" name="Oval 40"/>
          <p:cNvSpPr/>
          <p:nvPr/>
        </p:nvSpPr>
        <p:spPr bwMode="auto">
          <a:xfrm rot="16200000">
            <a:off x="9170760" y="2278322"/>
            <a:ext cx="227713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42" name="Oval 41"/>
          <p:cNvSpPr/>
          <p:nvPr/>
        </p:nvSpPr>
        <p:spPr bwMode="auto">
          <a:xfrm rot="16200000">
            <a:off x="7027007" y="2207301"/>
            <a:ext cx="287772" cy="562630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</a:pPr>
            <a:endParaRPr lang="en-US" sz="2000">
              <a:latin typeface="Arial" charset="0"/>
              <a:cs typeface="Arial" charset="0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7527906" y="4385440"/>
            <a:ext cx="171079" cy="146337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60" name="Oval 59"/>
          <p:cNvSpPr/>
          <p:nvPr/>
        </p:nvSpPr>
        <p:spPr>
          <a:xfrm>
            <a:off x="8500968" y="4204191"/>
            <a:ext cx="171079" cy="146337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8" name="Oval 67"/>
          <p:cNvSpPr/>
          <p:nvPr/>
        </p:nvSpPr>
        <p:spPr>
          <a:xfrm>
            <a:off x="7184916" y="3040715"/>
            <a:ext cx="171079" cy="146337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Oval 68"/>
          <p:cNvSpPr/>
          <p:nvPr/>
        </p:nvSpPr>
        <p:spPr>
          <a:xfrm>
            <a:off x="8311340" y="3040715"/>
            <a:ext cx="171079" cy="146337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0" name="Oval 69"/>
          <p:cNvSpPr/>
          <p:nvPr/>
        </p:nvSpPr>
        <p:spPr>
          <a:xfrm>
            <a:off x="9336616" y="2850176"/>
            <a:ext cx="171079" cy="146337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71" name="Oval 70"/>
          <p:cNvSpPr/>
          <p:nvPr/>
        </p:nvSpPr>
        <p:spPr>
          <a:xfrm>
            <a:off x="7342101" y="2293827"/>
            <a:ext cx="171079" cy="146337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E7F0BAF-7480-410B-A697-3A0A2FEE6D18}"/>
              </a:ext>
            </a:extLst>
          </p:cNvPr>
          <p:cNvGrpSpPr/>
          <p:nvPr/>
        </p:nvGrpSpPr>
        <p:grpSpPr>
          <a:xfrm>
            <a:off x="9239483" y="2192866"/>
            <a:ext cx="362329" cy="276999"/>
            <a:chOff x="8129281" y="1762313"/>
            <a:chExt cx="454312" cy="320997"/>
          </a:xfrm>
        </p:grpSpPr>
        <p:sp>
          <p:nvSpPr>
            <p:cNvPr id="80" name="Oval 79"/>
            <p:cNvSpPr/>
            <p:nvPr/>
          </p:nvSpPr>
          <p:spPr>
            <a:xfrm>
              <a:off x="8249181" y="1823732"/>
              <a:ext cx="214510" cy="169579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8129281" y="1762313"/>
              <a:ext cx="454312" cy="320997"/>
            </a:xfrm>
            <a:prstGeom prst="rect">
              <a:avLst/>
            </a:prstGeom>
            <a:noFill/>
            <a:ln>
              <a:solidFill>
                <a:srgbClr val="FFFF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3</a:t>
              </a:r>
            </a:p>
          </p:txBody>
        </p:sp>
      </p:grpSp>
      <p:pic>
        <p:nvPicPr>
          <p:cNvPr id="43" name="Picture 42" descr="C:\Users\tdhanke\Pictures\Haswell\2011-03-03 Haswell\Haswell 015.JPG">
            <a:extLst>
              <a:ext uri="{FF2B5EF4-FFF2-40B4-BE49-F238E27FC236}">
                <a16:creationId xmlns:a16="http://schemas.microsoft.com/office/drawing/2014/main" id="{902B4575-2F09-4C6F-98BE-A2F095A55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764" y="1692096"/>
            <a:ext cx="651515" cy="1801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E575544A-73EC-445D-BF18-4F2626C5D3C6}"/>
              </a:ext>
            </a:extLst>
          </p:cNvPr>
          <p:cNvGrpSpPr/>
          <p:nvPr/>
        </p:nvGrpSpPr>
        <p:grpSpPr>
          <a:xfrm>
            <a:off x="3034353" y="1590974"/>
            <a:ext cx="2244808" cy="1980263"/>
            <a:chOff x="3176045" y="4614944"/>
            <a:chExt cx="1901198" cy="1640556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56D8EB89-1DEE-4450-98BB-D29157E3929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76046" y="4614944"/>
              <a:ext cx="1901197" cy="1492250"/>
            </a:xfrm>
            <a:prstGeom prst="rect">
              <a:avLst/>
            </a:prstGeom>
          </p:spPr>
        </p:pic>
        <p:sp>
          <p:nvSpPr>
            <p:cNvPr id="46" name="Text Box 2">
              <a:extLst>
                <a:ext uri="{FF2B5EF4-FFF2-40B4-BE49-F238E27FC236}">
                  <a16:creationId xmlns:a16="http://schemas.microsoft.com/office/drawing/2014/main" id="{7000F420-9701-490F-AE39-BC1588E673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76045" y="6026019"/>
              <a:ext cx="1901197" cy="229481"/>
            </a:xfrm>
            <a:prstGeom prst="rect">
              <a:avLst/>
            </a:prstGeom>
            <a:solidFill>
              <a:srgbClr val="FFFF99"/>
            </a:solidFill>
            <a:ln>
              <a:noFill/>
            </a:ln>
            <a:extLst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 sz="1200" dirty="0"/>
                <a:t>Loctite level</a:t>
              </a:r>
              <a:endParaRPr lang="en-US" altLang="en-US" sz="1200" b="1"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</Words>
  <Application>Microsoft Office PowerPoint</Application>
  <PresentationFormat>Widescreen</PresentationFormat>
  <Paragraphs>53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Verdana</vt:lpstr>
      <vt:lpstr>Office Theme</vt:lpstr>
      <vt:lpstr>MB Pan Assembly</vt:lpstr>
      <vt:lpstr>MP Pan Assembly</vt:lpstr>
      <vt:lpstr>MB Pan Assembly</vt:lpstr>
      <vt:lpstr>MB Pan Assembly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MB Pan Assembly</dc:title>
  <dc:creator>Tan, Xin Hui</dc:creator>
  <cp:keywords>CTPClassification=CTP_NT</cp:keywords>
  <cp:lastModifiedBy>Tan, Xin Hui</cp:lastModifiedBy>
  <cp:revision>1</cp:revision>
  <dcterms:created xsi:type="dcterms:W3CDTF">2020-01-10T03:44:45Z</dcterms:created>
  <dcterms:modified xsi:type="dcterms:W3CDTF">2020-01-10T03:45:23Z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12b7f192-4d5e-441b-9933-10808fa7d0fd</vt:lpwstr>
  </property>
  <property fmtid="{D5CDD505-2E9C-101B-9397-08002B2CF9AE}" pid="3" name="CTP_TimeStamp">
    <vt:lpwstr>2020-01-10 03:44:59Z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